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4"/>
  </p:notesMasterIdLst>
  <p:handoutMasterIdLst>
    <p:handoutMasterId r:id="rId55"/>
  </p:handoutMasterIdLst>
  <p:sldIdLst>
    <p:sldId id="256" r:id="rId2"/>
    <p:sldId id="257" r:id="rId3"/>
    <p:sldId id="308" r:id="rId4"/>
    <p:sldId id="306" r:id="rId5"/>
    <p:sldId id="309" r:id="rId6"/>
    <p:sldId id="344" r:id="rId7"/>
    <p:sldId id="345" r:id="rId8"/>
    <p:sldId id="346" r:id="rId9"/>
    <p:sldId id="310" r:id="rId10"/>
    <p:sldId id="311" r:id="rId11"/>
    <p:sldId id="312" r:id="rId12"/>
    <p:sldId id="347" r:id="rId13"/>
    <p:sldId id="313" r:id="rId14"/>
    <p:sldId id="314" r:id="rId15"/>
    <p:sldId id="307" r:id="rId16"/>
    <p:sldId id="315" r:id="rId17"/>
    <p:sldId id="348" r:id="rId18"/>
    <p:sldId id="349" r:id="rId19"/>
    <p:sldId id="350" r:id="rId20"/>
    <p:sldId id="351" r:id="rId21"/>
    <p:sldId id="317" r:id="rId22"/>
    <p:sldId id="318" r:id="rId23"/>
    <p:sldId id="352" r:id="rId24"/>
    <p:sldId id="319" r:id="rId25"/>
    <p:sldId id="316" r:id="rId26"/>
    <p:sldId id="320" r:id="rId27"/>
    <p:sldId id="353"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54" r:id="rId47"/>
    <p:sldId id="339" r:id="rId48"/>
    <p:sldId id="340" r:id="rId49"/>
    <p:sldId id="341" r:id="rId50"/>
    <p:sldId id="305" r:id="rId51"/>
    <p:sldId id="342" r:id="rId52"/>
    <p:sldId id="343" r:id="rId53"/>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6" autoAdjust="0"/>
    <p:restoredTop sz="90603" autoAdjust="0"/>
  </p:normalViewPr>
  <p:slideViewPr>
    <p:cSldViewPr>
      <p:cViewPr>
        <p:scale>
          <a:sx n="73" d="100"/>
          <a:sy n="73" d="100"/>
        </p:scale>
        <p:origin x="-1312" y="-32"/>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6F5F9E7-A3B6-4271-A015-94D7EBC43899}" type="datetimeFigureOut">
              <a:rPr lang="en-US"/>
              <a:pPr>
                <a:defRPr/>
              </a:pPr>
              <a:t>1/23/2012</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41B1EBF-7C94-4FE9-85F8-60083612956A}" type="slidenum">
              <a:rPr lang="en-CA"/>
              <a:pPr>
                <a:defRPr/>
              </a:pPr>
              <a:t>‹#›</a:t>
            </a:fld>
            <a:endParaRPr lang="en-CA" dirty="0"/>
          </a:p>
        </p:txBody>
      </p:sp>
    </p:spTree>
    <p:extLst>
      <p:ext uri="{BB962C8B-B14F-4D97-AF65-F5344CB8AC3E}">
        <p14:creationId xmlns:p14="http://schemas.microsoft.com/office/powerpoint/2010/main" val="237355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4023DB-B433-47CD-A78D-61078E28CCB2}" type="datetimeFigureOut">
              <a:rPr lang="en-US"/>
              <a:pPr>
                <a:defRPr/>
              </a:pPr>
              <a:t>1/23/2012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86B332-F6A5-4793-98FA-61B9EDB8547C}" type="slidenum">
              <a:rPr lang="en-US"/>
              <a:pPr>
                <a:defRPr/>
              </a:pPr>
              <a:t>‹#›</a:t>
            </a:fld>
            <a:endParaRPr lang="en-US" dirty="0"/>
          </a:p>
        </p:txBody>
      </p:sp>
    </p:spTree>
    <p:extLst>
      <p:ext uri="{BB962C8B-B14F-4D97-AF65-F5344CB8AC3E}">
        <p14:creationId xmlns:p14="http://schemas.microsoft.com/office/powerpoint/2010/main" val="3405638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5632E-7E62-436A-AD29-295A459B748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 has had problems printing web pages in the past (text cut off). With</a:t>
            </a:r>
            <a:r>
              <a:rPr lang="en-US" baseline="0" dirty="0" smtClean="0"/>
              <a:t> IE8, there is a Print Preview page will allows users greater flexibility in viewing and formatting pages to be printed.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IE 8 includes a number</a:t>
            </a:r>
            <a:r>
              <a:rPr lang="en-US" baseline="0" dirty="0" smtClean="0"/>
              <a:t> of important security enhancements. </a:t>
            </a:r>
            <a:r>
              <a:rPr lang="en-US" dirty="0" smtClean="0"/>
              <a:t>These are the topics that will be discussed</a:t>
            </a:r>
            <a:r>
              <a:rPr lang="en-US" baseline="0" dirty="0" smtClean="0"/>
              <a:t> on the following screens.</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Protected</a:t>
            </a:r>
            <a:r>
              <a:rPr lang="en-US" baseline="0" dirty="0" smtClean="0"/>
              <a:t> Mode and why this is a good defense against attackers coming through a web browser connection. The Protected Mode only works with IE8 running on Vista or Windows 7, not XP. Some older web-based applications may not run properly in Protected Mode. You can use Compatibility Logging to see what applications are not running properly and you can Move the site to the Trusted Sites zone, Disable Protected Mode in IE, or Modify the Application (difficult).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that with Web-Based applications becoming more common, companies will often use them, but many will require less restricted access to the system than what IE8 will provide in Protected Mode. To provide different levels of access to specific applications, IE divides the addresses accessible with the </a:t>
            </a:r>
            <a:r>
              <a:rPr lang="en-US" baseline="0" dirty="0" err="1" smtClean="0"/>
              <a:t>webbrowser</a:t>
            </a:r>
            <a:r>
              <a:rPr lang="en-US" baseline="0" dirty="0" smtClean="0"/>
              <a:t> into security zones. Describe each of the 4 zones.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Social Engineering and Phishing. The </a:t>
            </a:r>
            <a:r>
              <a:rPr lang="en-US" dirty="0" err="1" smtClean="0"/>
              <a:t>SmartScreen</a:t>
            </a:r>
            <a:r>
              <a:rPr lang="en-US" dirty="0" smtClean="0"/>
              <a:t> Filter</a:t>
            </a:r>
            <a:r>
              <a:rPr lang="en-US" baseline="0" dirty="0" smtClean="0"/>
              <a:t> examines traffic for evidence of Phishing activity and displays a warning to the user. Describe the 3 techniques used by the </a:t>
            </a:r>
            <a:r>
              <a:rPr lang="en-US" baseline="0" dirty="0" err="1" smtClean="0"/>
              <a:t>SmartScreen</a:t>
            </a:r>
            <a:r>
              <a:rPr lang="en-US" baseline="0" dirty="0" smtClean="0"/>
              <a:t> Filter to identify potential phishing websites.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type of information that is</a:t>
            </a:r>
            <a:r>
              <a:rPr lang="en-US" baseline="0" dirty="0" smtClean="0"/>
              <a:t> typically gathered as users browse the Internet (temporary files, cookies and browsing history). Define what </a:t>
            </a:r>
            <a:r>
              <a:rPr lang="en-US" baseline="0" dirty="0" err="1" smtClean="0"/>
              <a:t>InPrivate</a:t>
            </a:r>
            <a:r>
              <a:rPr lang="en-US" baseline="0" dirty="0" smtClean="0"/>
              <a:t> Mode does for the user and explain the two technologies listed on the screen.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type of information that is</a:t>
            </a:r>
            <a:r>
              <a:rPr lang="en-US" baseline="0" dirty="0" smtClean="0"/>
              <a:t> typically gathered as users browse the Internet (temporary files, cookies and browsing history). Define what </a:t>
            </a:r>
            <a:r>
              <a:rPr lang="en-US" baseline="0" dirty="0" err="1" smtClean="0"/>
              <a:t>InPrivate</a:t>
            </a:r>
            <a:r>
              <a:rPr lang="en-US" baseline="0" dirty="0" smtClean="0"/>
              <a:t> Mode does for the user and explain the two technologies listed on the screen.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Pop-up windows are now a fact of Internet web browsing. Some pop-ups are useful web site controls, most are simply annoying advertisements, and a few can even be dangerous sources of spyware or other malicious programs. Internet Explorer includes a pop-up blocker that you can configure to suppress some or all pop-ups.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good and potentially bad uses of cookies and that some people are uncomfortable with outside parties saving data on their drives for their own purposes.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SSL and how they are based on a</a:t>
            </a:r>
            <a:r>
              <a:rPr lang="en-US" baseline="0" dirty="0" smtClean="0"/>
              <a:t> PKI that come from a CA. When a site is secured, a gold lock appears in the address bar and you can click on the lock to see certificate information.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t>Outline the material you are going to cover in this lesson. Do not go into detail as each of these points will be expanded on in</a:t>
            </a:r>
            <a:r>
              <a:rPr lang="en-US" baseline="0" dirty="0" smtClean="0"/>
              <a:t> the lesson. You may also want to mention the Technology Skills that are being covered for the Certification exam also.</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example of these features, data execution prevention (DEP), prevents applications from executing code in certain areas of memory. Another, mandatory integrity control (MIC), defines four integrity levels that Windows assigns to running processes, which specify the amount of access that the processes receive to system resources. As a result of features like these, some programs that run perfectly well in older versions of Windows, particularly Windows XP and earlier, cannot run on Windows 7. </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Program Compatibility Troubleshooter</a:t>
            </a:r>
            <a:r>
              <a:rPr lang="en-US" baseline="0" dirty="0" smtClean="0"/>
              <a:t> Program and explain the two options shown on the screen shot.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process of setting an executable’s compatibility mode manually, meaning instead of using the Troubleshooter</a:t>
            </a:r>
            <a:r>
              <a:rPr lang="en-US" baseline="0" dirty="0" smtClean="0"/>
              <a:t> discussed in the last slide.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enterprise</a:t>
            </a:r>
            <a:r>
              <a:rPr lang="en-US" baseline="0" dirty="0" smtClean="0"/>
              <a:t> network administrators would usually manage compatibility issues themselves and prefer that end-users do not see the compatibility warnings and try to configure compatibility issues themselves. Group policy can be used to suppress the compatibility warnings, and also can limit users’ access to compatibility mode controls. The two screen shots on the slide display settings for Application Compatibility Diagnostics and Application Compatibility.  You can discuss a couple of the options.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Describe how the</a:t>
            </a:r>
            <a:r>
              <a:rPr lang="en-US" baseline="0" dirty="0" smtClean="0"/>
              <a:t> ACT is </a:t>
            </a:r>
            <a:r>
              <a:rPr lang="en-US" dirty="0" smtClean="0"/>
              <a:t>a collection of programs that enables administrators to gather information about incompatibilities between specific applications and Windows 7, and create customized solutions that enable those applications to run. It is a free download from the MS Download Center. Introduce</a:t>
            </a:r>
            <a:r>
              <a:rPr lang="en-US" baseline="0" dirty="0" smtClean="0"/>
              <a:t> the tools that will be discussed in the upcoming slides.</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Designed primarily to help administrators ensure application compatibility for large-scale Windows 7 deployments, Application Compatibility Manager is a tool, shown in the screen shot, that gathers compatibility information and uses it to test your applications for compatibility issues. Describe the three basic</a:t>
            </a:r>
            <a:r>
              <a:rPr lang="en-US" sz="1200" kern="1200" baseline="0" dirty="0" smtClean="0">
                <a:solidFill>
                  <a:schemeClr val="tx1"/>
                </a:solidFill>
                <a:latin typeface="+mn-lt"/>
                <a:ea typeface="+mn-ea"/>
                <a:cs typeface="+mn-cs"/>
              </a:rPr>
              <a:t> steps shown on the screen.</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Compatibility Administrator, as shown in the screen shot, is a central clearing house for solutions to known compatibility problems for hundreds of commercial Windows 7 applications. When you select an application in the left pane, the right pane lists existing compatibility fixes.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Internet Explorer Compatibility Test Tool is a specialized program that collects compatibility information for web pages and web-based applications. Unlike the Application Compatibility Manager, this is a real time tool that examines the compatibility of the web sites you access with Internet Explorer 8.</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use the Internet Explorer Compatibility Test Tool, you simple run the program, click enable, and use Internet Explorer to access the sites you want to test. An icon appears in the IE status bar, indicating that Internet Explorer compatibility evaluation logging is turned on, and log entries begin to appear in the tool’s Live Data window, </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purpose of the Setup Analysis Tool.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Standard User Analyzer is a tool that examines applications for compatibility issues caused by the User Account Control (UAC) feature of Windows 7. UAC can prevent applications from accessing resources that were available to them in previous Windows versions. The Standard User Analyzer identifies these resources, using either a manual or wizard-based format.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Internet Explorer Version 8.</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Windows XP Mode and its</a:t>
            </a:r>
            <a:r>
              <a:rPr lang="en-US" baseline="0" dirty="0" smtClean="0"/>
              <a:t> requirements.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Restricting the applications that users can run on their computers is one step towards creating a consistent workstation environment. Workstations that are identically configured are easier to support and limit the possibility of malware infiltration. </a:t>
            </a:r>
            <a:endParaRPr lang="en-CA"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Windows 7 supports two mechanisms for restricting application, both of which you can deploy using Group Policy settings: software restriction policies and </a:t>
            </a:r>
            <a:r>
              <a:rPr lang="en-US" sz="1200" kern="1200" dirty="0" err="1" smtClean="0">
                <a:solidFill>
                  <a:schemeClr val="tx1"/>
                </a:solidFill>
                <a:latin typeface="+mn-lt"/>
                <a:ea typeface="+mn-ea"/>
                <a:cs typeface="+mn-cs"/>
              </a:rPr>
              <a:t>AppLocker</a:t>
            </a:r>
            <a:r>
              <a:rPr lang="en-US" sz="1200" kern="1200" dirty="0" smtClean="0">
                <a:solidFill>
                  <a:schemeClr val="tx1"/>
                </a:solidFill>
                <a:latin typeface="+mn-lt"/>
                <a:ea typeface="+mn-ea"/>
                <a:cs typeface="+mn-cs"/>
              </a:rPr>
              <a:t>. These mechanisms are discussed in the following slides.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Software</a:t>
            </a:r>
            <a:r>
              <a:rPr lang="en-US" baseline="0" dirty="0" smtClean="0"/>
              <a:t> Restriction Policies. Note that they have been around for a long time. Policies can be set for workstations running different operating systems, like XP and Vista and Windows 7. Rules can only be created manually and individually.</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different types of rules</a:t>
            </a:r>
            <a:r>
              <a:rPr lang="en-US" baseline="0" dirty="0" smtClean="0"/>
              <a:t> that can be created.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3 rule</a:t>
            </a:r>
            <a:r>
              <a:rPr lang="en-US" baseline="0" dirty="0" smtClean="0"/>
              <a:t> settings and how to create a secure environment. Also discuss resolving conflicts.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a:t>
            </a:r>
            <a:r>
              <a:rPr lang="en-US" dirty="0" err="1" smtClean="0"/>
              <a:t>AppLocker</a:t>
            </a:r>
            <a:r>
              <a:rPr lang="en-US" dirty="0" smtClean="0"/>
              <a:t> and describe why it is better</a:t>
            </a:r>
            <a:r>
              <a:rPr lang="en-US" baseline="0" dirty="0" smtClean="0"/>
              <a:t> than software restriction policies and what its disadvantages are.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rule types</a:t>
            </a:r>
            <a:r>
              <a:rPr lang="en-US" baseline="0" dirty="0" smtClean="0"/>
              <a:t> and the criteria used to allow or block access to specific resources.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rule types</a:t>
            </a:r>
            <a:r>
              <a:rPr lang="en-US" baseline="0" dirty="0" smtClean="0"/>
              <a:t> and the criteria used to allow or block access to specific resources.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By default, </a:t>
            </a:r>
            <a:r>
              <a:rPr lang="en-US" sz="1200" kern="1200" dirty="0" err="1" smtClean="0">
                <a:solidFill>
                  <a:schemeClr val="tx1"/>
                </a:solidFill>
                <a:latin typeface="+mn-lt"/>
                <a:ea typeface="+mn-ea"/>
                <a:cs typeface="+mn-cs"/>
              </a:rPr>
              <a:t>AppLocker</a:t>
            </a:r>
            <a:r>
              <a:rPr lang="en-US" sz="1200" kern="1200" dirty="0" smtClean="0">
                <a:solidFill>
                  <a:schemeClr val="tx1"/>
                </a:solidFill>
                <a:latin typeface="+mn-lt"/>
                <a:ea typeface="+mn-ea"/>
                <a:cs typeface="+mn-cs"/>
              </a:rPr>
              <a:t> blocks all executables, installer packages, and scripts, except for those specified in Allow rules. Therefore, to use </a:t>
            </a:r>
            <a:r>
              <a:rPr lang="en-US" sz="1200" kern="1200" dirty="0" err="1" smtClean="0">
                <a:solidFill>
                  <a:schemeClr val="tx1"/>
                </a:solidFill>
                <a:latin typeface="+mn-lt"/>
                <a:ea typeface="+mn-ea"/>
                <a:cs typeface="+mn-cs"/>
              </a:rPr>
              <a:t>AppLocker</a:t>
            </a:r>
            <a:r>
              <a:rPr lang="en-US" sz="1200" kern="1200" dirty="0" smtClean="0">
                <a:solidFill>
                  <a:schemeClr val="tx1"/>
                </a:solidFill>
                <a:latin typeface="+mn-lt"/>
                <a:ea typeface="+mn-ea"/>
                <a:cs typeface="+mn-cs"/>
              </a:rPr>
              <a:t>, you must create rules that enable users to access the files needed for Windows and the system’s installed applications to run. The simplest way to do this is to right-click each of the three rules containers and select Create Default Rules from the context menu.</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default rules for each container, as shown in the screen shot, are standard rules that you can replicate, modify, or delete as necessary. You can also create your own rules instead, as long as you are careful to provide access to all the resources the computer needs to run Windows.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great advantage</a:t>
            </a:r>
            <a:r>
              <a:rPr lang="en-US" baseline="0" dirty="0" smtClean="0"/>
              <a:t> of </a:t>
            </a:r>
            <a:r>
              <a:rPr lang="en-US" baseline="0" dirty="0" err="1" smtClean="0"/>
              <a:t>AppLocker</a:t>
            </a:r>
            <a:r>
              <a:rPr lang="en-US" baseline="0" dirty="0" smtClean="0"/>
              <a:t> is that when you create a new rule, the wizard starts automatically.</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topics that will be discussed</a:t>
            </a:r>
            <a:r>
              <a:rPr lang="en-US" baseline="0" dirty="0" smtClean="0"/>
              <a:t> on the following screens.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different pieces</a:t>
            </a:r>
            <a:r>
              <a:rPr lang="en-US" baseline="0" dirty="0" smtClean="0"/>
              <a:t> of information that the wizard prompts the administrator for.</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r>
              <a:rPr lang="en-US" dirty="0" smtClean="0"/>
              <a:t>Review the Skill Summary</a:t>
            </a:r>
            <a:r>
              <a:rPr lang="en-US" baseline="0" dirty="0" smtClean="0"/>
              <a:t> to wrap up your lesson.</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67AA-0A99-457E-8A5B-B4AE6594A6CA}" type="slidenum">
              <a:rPr lang="en-US" smtClean="0"/>
              <a:pPr/>
              <a:t>50</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purpose of Compatibility</a:t>
            </a:r>
            <a:r>
              <a:rPr lang="en-US" baseline="0" dirty="0" smtClean="0"/>
              <a:t> View and use the screen shots on the slide to help you to explain how you would add sites to Compatibility View, if you cannot demonstrate. Discuss some of the Group Policy settings that can be configured on an Active Directory Domain.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4 types of add-ons supported</a:t>
            </a:r>
            <a:r>
              <a:rPr lang="en-US" baseline="0" dirty="0" smtClean="0"/>
              <a:t> by IE.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Bing is Microsoft’s default Search Provider when you perform searches in IE. You can add</a:t>
            </a:r>
            <a:r>
              <a:rPr lang="en-US" baseline="0" dirty="0" smtClean="0"/>
              <a:t> more search providers and select a different default Search providers are Add-ons.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Accelerators are another add-on that will allow you to send content to other</a:t>
            </a:r>
            <a:r>
              <a:rPr lang="en-US" baseline="0" dirty="0" smtClean="0"/>
              <a:t> resources, such as a blog, or to find it on a map. The above screen allows you select other Accelerators to add to IE. The use of Accelerators can also be controlled by Group Policy on an AD DS.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RSS Feeds allow users to subscribe to sites</a:t>
            </a:r>
            <a:r>
              <a:rPr lang="en-US" baseline="0" dirty="0" smtClean="0"/>
              <a:t> with frequently changing content. This allows them to see the new content without having to go to each site. Use the RSS Feeds button in IE (turns RED when a feed is available), and then you can view the content at any time.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A4DF22-487D-4160-A7CF-DB30A6BF380B}"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F499B5-F26A-45DE-BDAE-0145FADDDF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00CECF-F56E-480F-806A-1942E59F71DF}"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A0E4B4-3331-4CF0-95D6-A9E19F28CC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28BE2C-F970-41FB-8B6C-27009B26EAF3}"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59A37D-1430-4EDF-A520-300CB2A3F2C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7E96A58-22BD-4182-B658-23B96915FA56}"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D8376A-A13F-4293-BD6F-4A47476123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6739B3-92E8-415F-9094-378CB5296A64}"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C2A84C-9877-476A-BCD1-A9B29F66429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D0CAE7-6163-4256-B26C-3682EAF83B4A}"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14A76E3-F1C2-4988-AE12-A8268C2612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1F12823-1174-4A0A-8E4E-04EB112C68DA}"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62F053-3CF7-485B-A345-814D7F79C3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11BF181-AB02-468D-BA3F-E85592D53B61}" type="datetimeFigureOut">
              <a:rPr lang="en-US"/>
              <a:pPr>
                <a:defRPr/>
              </a:pPr>
              <a:t>1/23/2012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98EC96-FA35-49CE-A69A-A051A946AA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841489-B859-45FB-87A7-2972B42DAF2B}" type="datetimeFigureOut">
              <a:rPr lang="en-US"/>
              <a:pPr>
                <a:defRPr/>
              </a:pPr>
              <a:t>1/23/2012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3DFDF68-D10C-4FD2-9858-568ED57D86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A77222-88EA-4506-95B4-FCB885EFBC35}" type="datetimeFigureOut">
              <a:rPr lang="en-US"/>
              <a:pPr>
                <a:defRPr/>
              </a:pPr>
              <a:t>1/23/2012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4537AB-D698-4754-8A30-040B187252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7A64AC-4122-4A19-8326-E3D6B8A144D1}"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53303D-C728-42D3-8C79-198D9ED09A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A0802C-9091-4D9D-8164-B6235F710CE3}"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8EF006-13A8-429B-A1E2-830F3D8D78F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C5D6DF97-E2FD-4ABA-93DB-76E431F57BE6}" type="datetimeFigureOut">
              <a:rPr lang="en-US"/>
              <a:pPr>
                <a:defRPr/>
              </a:pPr>
              <a:t>1/23/2012</a:t>
            </a:fld>
            <a:endParaRPr lang="en-US" dirty="0"/>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6535FB20-7BA0-4A96-9DA9-B9F9BA554E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Working with Applications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Search Options</a:t>
            </a:r>
            <a:endParaRPr lang="en-CA" dirty="0"/>
          </a:p>
        </p:txBody>
      </p:sp>
      <p:pic>
        <p:nvPicPr>
          <p:cNvPr id="3074" name="Picture 2"/>
          <p:cNvPicPr>
            <a:picLocks noChangeAspect="1" noChangeArrowheads="1"/>
          </p:cNvPicPr>
          <p:nvPr/>
        </p:nvPicPr>
        <p:blipFill>
          <a:blip r:embed="rId3" cstate="print"/>
          <a:srcRect/>
          <a:stretch>
            <a:fillRect/>
          </a:stretch>
        </p:blipFill>
        <p:spPr bwMode="auto">
          <a:xfrm>
            <a:off x="1600200" y="1676400"/>
            <a:ext cx="4591050" cy="32861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4800600" y="3733800"/>
            <a:ext cx="3124200" cy="209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Accelerators</a:t>
            </a:r>
            <a:endParaRPr lang="en-CA" dirty="0"/>
          </a:p>
        </p:txBody>
      </p:sp>
      <p:pic>
        <p:nvPicPr>
          <p:cNvPr id="4098" name="Picture 2"/>
          <p:cNvPicPr>
            <a:picLocks noChangeAspect="1" noChangeArrowheads="1"/>
          </p:cNvPicPr>
          <p:nvPr/>
        </p:nvPicPr>
        <p:blipFill>
          <a:blip r:embed="rId3" cstate="print"/>
          <a:srcRect/>
          <a:stretch>
            <a:fillRect/>
          </a:stretch>
        </p:blipFill>
        <p:spPr bwMode="auto">
          <a:xfrm>
            <a:off x="1295400" y="2209800"/>
            <a:ext cx="6427787"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 Feeds</a:t>
            </a:r>
            <a:endParaRPr lang="en-US" dirty="0"/>
          </a:p>
        </p:txBody>
      </p:sp>
      <p:sp>
        <p:nvSpPr>
          <p:cNvPr id="3" name="Content Placeholder 2"/>
          <p:cNvSpPr>
            <a:spLocks noGrp="1"/>
          </p:cNvSpPr>
          <p:nvPr>
            <p:ph idx="1"/>
          </p:nvPr>
        </p:nvSpPr>
        <p:spPr/>
        <p:txBody>
          <a:bodyPr/>
          <a:lstStyle/>
          <a:p>
            <a:r>
              <a:rPr lang="en-US" sz="2800" dirty="0" smtClean="0"/>
              <a:t>RSS feeds simplifies the process of delivering updated content from Web sites that provide frequently changing content to designated users</a:t>
            </a:r>
          </a:p>
          <a:p>
            <a:r>
              <a:rPr lang="en-US" sz="2800" dirty="0" smtClean="0"/>
              <a:t>The whole point of an RSS feed is to eliminate the need for users to open multiple Web sites and browse for new content</a:t>
            </a:r>
          </a:p>
          <a:p>
            <a:r>
              <a:rPr lang="en-US" sz="2800" dirty="0" smtClean="0"/>
              <a:t>You must subscribe to RSS feeds. </a:t>
            </a:r>
          </a:p>
          <a:p>
            <a:r>
              <a:rPr lang="en-US" sz="2800" dirty="0" smtClean="0"/>
              <a:t>Subscription is the term used to refer to the process of configuring the RSS client to receive transmissions from a particular site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RSS Feeds</a:t>
            </a:r>
            <a:endParaRPr lang="en-CA" dirty="0"/>
          </a:p>
        </p:txBody>
      </p:sp>
      <p:pic>
        <p:nvPicPr>
          <p:cNvPr id="5122" name="Picture 2"/>
          <p:cNvPicPr>
            <a:picLocks noChangeAspect="1" noChangeArrowheads="1"/>
          </p:cNvPicPr>
          <p:nvPr/>
        </p:nvPicPr>
        <p:blipFill>
          <a:blip r:embed="rId3" cstate="print"/>
          <a:srcRect/>
          <a:stretch>
            <a:fillRect/>
          </a:stretch>
        </p:blipFill>
        <p:spPr bwMode="auto">
          <a:xfrm>
            <a:off x="685800" y="1524000"/>
            <a:ext cx="5381625" cy="35337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5029200" y="3657600"/>
            <a:ext cx="3533775"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with IE</a:t>
            </a:r>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990600" y="1828800"/>
            <a:ext cx="3619500" cy="39052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4876800" y="2209800"/>
            <a:ext cx="3295650" cy="2981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Internet Explorer</a:t>
            </a:r>
            <a:endParaRPr lang="en-CA" dirty="0"/>
          </a:p>
        </p:txBody>
      </p:sp>
      <p:sp>
        <p:nvSpPr>
          <p:cNvPr id="3" name="Content Placeholder 2"/>
          <p:cNvSpPr>
            <a:spLocks noGrp="1"/>
          </p:cNvSpPr>
          <p:nvPr>
            <p:ph idx="1"/>
          </p:nvPr>
        </p:nvSpPr>
        <p:spPr/>
        <p:txBody>
          <a:bodyPr/>
          <a:lstStyle/>
          <a:p>
            <a:r>
              <a:rPr lang="en-US" dirty="0" smtClean="0"/>
              <a:t>Protected Mode</a:t>
            </a:r>
          </a:p>
          <a:p>
            <a:r>
              <a:rPr lang="en-US" dirty="0" smtClean="0"/>
              <a:t>Security Zones</a:t>
            </a:r>
          </a:p>
          <a:p>
            <a:r>
              <a:rPr lang="en-US" dirty="0" err="1" smtClean="0"/>
              <a:t>SmartScreen</a:t>
            </a:r>
            <a:r>
              <a:rPr lang="en-US" dirty="0" smtClean="0"/>
              <a:t> Filter</a:t>
            </a:r>
          </a:p>
          <a:p>
            <a:r>
              <a:rPr lang="en-US" dirty="0" err="1" smtClean="0"/>
              <a:t>InPrivate</a:t>
            </a:r>
            <a:r>
              <a:rPr lang="en-US" dirty="0" smtClean="0"/>
              <a:t> Mode</a:t>
            </a:r>
          </a:p>
          <a:p>
            <a:r>
              <a:rPr lang="en-US" dirty="0" smtClean="0"/>
              <a:t>Pop-Up Blocker</a:t>
            </a:r>
          </a:p>
          <a:p>
            <a:r>
              <a:rPr lang="en-US" dirty="0" smtClean="0"/>
              <a:t>Privacy Settings</a:t>
            </a:r>
          </a:p>
          <a:p>
            <a:r>
              <a:rPr lang="en-US" dirty="0" smtClean="0"/>
              <a:t>Browsing with Certificates</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Protected Mode</a:t>
            </a:r>
            <a:endParaRPr lang="en-CA" dirty="0"/>
          </a:p>
        </p:txBody>
      </p:sp>
      <p:sp>
        <p:nvSpPr>
          <p:cNvPr id="3" name="Content Placeholder 2"/>
          <p:cNvSpPr>
            <a:spLocks noGrp="1"/>
          </p:cNvSpPr>
          <p:nvPr>
            <p:ph idx="1"/>
          </p:nvPr>
        </p:nvSpPr>
        <p:spPr/>
        <p:txBody>
          <a:bodyPr/>
          <a:lstStyle/>
          <a:p>
            <a:r>
              <a:rPr lang="en-US" dirty="0" smtClean="0"/>
              <a:t>Prevents attackers from accessing vital system components</a:t>
            </a:r>
          </a:p>
          <a:p>
            <a:r>
              <a:rPr lang="en-US" dirty="0" smtClean="0"/>
              <a:t>Runs IE with highly reduced privileges</a:t>
            </a:r>
          </a:p>
          <a:p>
            <a:r>
              <a:rPr lang="en-US" dirty="0" smtClean="0"/>
              <a:t>Can only write data to low integrity disk locations, like the </a:t>
            </a:r>
            <a:r>
              <a:rPr lang="en-US" i="1" dirty="0" smtClean="0"/>
              <a:t>Temporary Internet Files </a:t>
            </a:r>
            <a:r>
              <a:rPr lang="en-US" dirty="0" smtClean="0"/>
              <a:t>folder, and </a:t>
            </a:r>
            <a:r>
              <a:rPr lang="en-US" i="1" dirty="0" smtClean="0"/>
              <a:t>History</a:t>
            </a:r>
            <a:r>
              <a:rPr lang="en-US" dirty="0" smtClean="0"/>
              <a:t>, </a:t>
            </a:r>
            <a:r>
              <a:rPr lang="en-US" i="1" dirty="0" smtClean="0"/>
              <a:t>Cookies,</a:t>
            </a:r>
            <a:r>
              <a:rPr lang="en-US" dirty="0" smtClean="0"/>
              <a:t> and </a:t>
            </a:r>
            <a:r>
              <a:rPr lang="en-US" i="1" dirty="0" smtClean="0"/>
              <a:t>Favorites</a:t>
            </a:r>
            <a:endParaRPr lang="en-CA"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Zones</a:t>
            </a:r>
            <a:endParaRPr lang="en-US" dirty="0"/>
          </a:p>
        </p:txBody>
      </p:sp>
      <p:sp>
        <p:nvSpPr>
          <p:cNvPr id="3" name="Content Placeholder 2"/>
          <p:cNvSpPr>
            <a:spLocks noGrp="1"/>
          </p:cNvSpPr>
          <p:nvPr>
            <p:ph idx="1"/>
          </p:nvPr>
        </p:nvSpPr>
        <p:spPr/>
        <p:txBody>
          <a:bodyPr/>
          <a:lstStyle/>
          <a:p>
            <a:r>
              <a:rPr lang="en-US" dirty="0" smtClean="0"/>
              <a:t>Internet</a:t>
            </a:r>
          </a:p>
          <a:p>
            <a:pPr lvl="1"/>
            <a:r>
              <a:rPr lang="en-US" dirty="0" smtClean="0"/>
              <a:t>All Web sites that are not listed in the other three zones fall into this zone</a:t>
            </a:r>
          </a:p>
          <a:p>
            <a:pPr lvl="1"/>
            <a:r>
              <a:rPr lang="en-US" dirty="0" smtClean="0"/>
              <a:t>Sites in the Internet zone run in protected mode and have minimal access to the computer drives and configuration settings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Zones</a:t>
            </a:r>
            <a:endParaRPr lang="en-US" dirty="0"/>
          </a:p>
        </p:txBody>
      </p:sp>
      <p:sp>
        <p:nvSpPr>
          <p:cNvPr id="3" name="Content Placeholder 2"/>
          <p:cNvSpPr>
            <a:spLocks noGrp="1"/>
          </p:cNvSpPr>
          <p:nvPr>
            <p:ph idx="1"/>
          </p:nvPr>
        </p:nvSpPr>
        <p:spPr/>
        <p:txBody>
          <a:bodyPr/>
          <a:lstStyle/>
          <a:p>
            <a:r>
              <a:rPr lang="en-US" dirty="0" smtClean="0"/>
              <a:t>Local Intranet</a:t>
            </a:r>
          </a:p>
          <a:p>
            <a:pPr lvl="1"/>
            <a:r>
              <a:rPr lang="en-US" dirty="0" smtClean="0"/>
              <a:t>IE automatically detects sites that originate from the local </a:t>
            </a:r>
            <a:r>
              <a:rPr lang="en-US" b="1" dirty="0" smtClean="0"/>
              <a:t>intranet</a:t>
            </a:r>
            <a:r>
              <a:rPr lang="en-US" dirty="0" smtClean="0"/>
              <a:t> and places them in this zone</a:t>
            </a:r>
          </a:p>
          <a:p>
            <a:pPr lvl="1"/>
            <a:r>
              <a:rPr lang="en-US" dirty="0" smtClean="0"/>
              <a:t>Sites in this zone do not run in protected mode and have significant access to the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Zones</a:t>
            </a:r>
            <a:endParaRPr lang="en-US" dirty="0"/>
          </a:p>
        </p:txBody>
      </p:sp>
      <p:sp>
        <p:nvSpPr>
          <p:cNvPr id="3" name="Content Placeholder 2"/>
          <p:cNvSpPr>
            <a:spLocks noGrp="1"/>
          </p:cNvSpPr>
          <p:nvPr>
            <p:ph idx="1"/>
          </p:nvPr>
        </p:nvSpPr>
        <p:spPr/>
        <p:txBody>
          <a:bodyPr/>
          <a:lstStyle/>
          <a:p>
            <a:r>
              <a:rPr lang="en-US" dirty="0" smtClean="0"/>
              <a:t>Trusted Sites</a:t>
            </a:r>
          </a:p>
          <a:p>
            <a:pPr lvl="1"/>
            <a:r>
              <a:rPr lang="en-US" dirty="0" smtClean="0"/>
              <a:t>This zone provides the most elevated set of privileges and is intended for sites that you can trust not to damage the computer</a:t>
            </a:r>
          </a:p>
          <a:p>
            <a:pPr lvl="1"/>
            <a:r>
              <a:rPr lang="en-US" dirty="0" smtClean="0"/>
              <a:t>By default, there are no sites in this zone; you must add them manually.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4" name="Content Placeholder 3"/>
          <p:cNvSpPr>
            <a:spLocks noGrp="1"/>
          </p:cNvSpPr>
          <p:nvPr>
            <p:ph idx="1"/>
          </p:nvPr>
        </p:nvSpPr>
        <p:spPr/>
        <p:txBody>
          <a:bodyPr/>
          <a:lstStyle/>
          <a:p>
            <a:r>
              <a:rPr lang="en-US" dirty="0" smtClean="0"/>
              <a:t>Administer Internet Explorer</a:t>
            </a:r>
          </a:p>
          <a:p>
            <a:r>
              <a:rPr lang="en-US" dirty="0" smtClean="0"/>
              <a:t>Secure Internet Explorer</a:t>
            </a:r>
          </a:p>
          <a:p>
            <a:r>
              <a:rPr lang="en-US" dirty="0" smtClean="0"/>
              <a:t>Configure Application Compatibility</a:t>
            </a:r>
          </a:p>
          <a:p>
            <a:r>
              <a:rPr lang="en-US" dirty="0" smtClean="0"/>
              <a:t>Configure Application Restrictions</a:t>
            </a:r>
            <a:endParaRPr lang="en-CA" dirty="0"/>
          </a:p>
        </p:txBody>
      </p:sp>
      <p:sp>
        <p:nvSpPr>
          <p:cNvPr id="307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Zones</a:t>
            </a:r>
            <a:endParaRPr lang="en-US" dirty="0"/>
          </a:p>
        </p:txBody>
      </p:sp>
      <p:sp>
        <p:nvSpPr>
          <p:cNvPr id="3" name="Content Placeholder 2"/>
          <p:cNvSpPr>
            <a:spLocks noGrp="1"/>
          </p:cNvSpPr>
          <p:nvPr>
            <p:ph idx="1"/>
          </p:nvPr>
        </p:nvSpPr>
        <p:spPr/>
        <p:txBody>
          <a:bodyPr/>
          <a:lstStyle/>
          <a:p>
            <a:r>
              <a:rPr lang="en-US" dirty="0" smtClean="0"/>
              <a:t>Restricted Sites</a:t>
            </a:r>
          </a:p>
          <a:p>
            <a:pPr lvl="1"/>
            <a:r>
              <a:rPr lang="en-US" dirty="0" smtClean="0"/>
              <a:t>This zone has the most reduced set of privileges and runs in protected mode</a:t>
            </a:r>
          </a:p>
          <a:p>
            <a:pPr lvl="1"/>
            <a:r>
              <a:rPr lang="en-US" dirty="0" smtClean="0"/>
              <a:t>It is intended for Web sites that are known to be malicious, but which users still must access for some reason</a:t>
            </a:r>
          </a:p>
          <a:p>
            <a:pPr lvl="1"/>
            <a:r>
              <a:rPr lang="en-US" dirty="0" smtClean="0"/>
              <a:t>By default, there are no sites in this zone; you must add them manually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Security Zones</a:t>
            </a:r>
            <a:endParaRPr lang="en-CA" dirty="0"/>
          </a:p>
        </p:txBody>
      </p:sp>
      <p:pic>
        <p:nvPicPr>
          <p:cNvPr id="7170" name="Picture 2"/>
          <p:cNvPicPr>
            <a:picLocks noChangeAspect="1" noChangeArrowheads="1"/>
          </p:cNvPicPr>
          <p:nvPr/>
        </p:nvPicPr>
        <p:blipFill>
          <a:blip r:embed="rId3" cstate="print"/>
          <a:srcRect/>
          <a:stretch>
            <a:fillRect/>
          </a:stretch>
        </p:blipFill>
        <p:spPr bwMode="auto">
          <a:xfrm>
            <a:off x="2819400" y="1524000"/>
            <a:ext cx="3814427"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the </a:t>
            </a:r>
            <a:r>
              <a:rPr lang="en-US" dirty="0" err="1" smtClean="0"/>
              <a:t>SmartScreen</a:t>
            </a:r>
            <a:r>
              <a:rPr lang="en-US" dirty="0" smtClean="0"/>
              <a:t> Filter</a:t>
            </a:r>
            <a:endParaRPr lang="en-CA" dirty="0"/>
          </a:p>
        </p:txBody>
      </p:sp>
      <p:sp>
        <p:nvSpPr>
          <p:cNvPr id="5" name="Content Placeholder 4"/>
          <p:cNvSpPr>
            <a:spLocks noGrp="1"/>
          </p:cNvSpPr>
          <p:nvPr>
            <p:ph sz="half" idx="2"/>
          </p:nvPr>
        </p:nvSpPr>
        <p:spPr>
          <a:xfrm>
            <a:off x="609600" y="1447800"/>
            <a:ext cx="4038600" cy="5029200"/>
          </a:xfrm>
        </p:spPr>
        <p:txBody>
          <a:bodyPr/>
          <a:lstStyle/>
          <a:p>
            <a:pPr marL="0" indent="0">
              <a:buNone/>
            </a:pPr>
            <a:r>
              <a:rPr lang="en-US" dirty="0" smtClean="0"/>
              <a:t>Warns users of potential phishing Web sites</a:t>
            </a:r>
          </a:p>
          <a:p>
            <a:r>
              <a:rPr lang="en-US" dirty="0" smtClean="0"/>
              <a:t>Online lookup of phishing sites</a:t>
            </a:r>
          </a:p>
          <a:p>
            <a:r>
              <a:rPr lang="en-US" dirty="0" smtClean="0"/>
              <a:t>Online lookup of download sites</a:t>
            </a:r>
          </a:p>
          <a:p>
            <a:r>
              <a:rPr lang="en-US" dirty="0" smtClean="0"/>
              <a:t>Onsite analysis</a:t>
            </a:r>
            <a:endParaRPr lang="en-CA" dirty="0"/>
          </a:p>
        </p:txBody>
      </p:sp>
      <p:pic>
        <p:nvPicPr>
          <p:cNvPr id="8194" name="Picture 2"/>
          <p:cNvPicPr>
            <a:picLocks noChangeAspect="1" noChangeArrowheads="1"/>
          </p:cNvPicPr>
          <p:nvPr/>
        </p:nvPicPr>
        <p:blipFill>
          <a:blip r:embed="rId3" cstate="print"/>
          <a:srcRect/>
          <a:stretch>
            <a:fillRect/>
          </a:stretch>
        </p:blipFill>
        <p:spPr bwMode="auto">
          <a:xfrm>
            <a:off x="4343400" y="2133600"/>
            <a:ext cx="4057650" cy="3324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InPrivate</a:t>
            </a:r>
            <a:r>
              <a:rPr lang="en-US" dirty="0" smtClean="0"/>
              <a:t> Mode</a:t>
            </a:r>
            <a:endParaRPr lang="en-CA" dirty="0"/>
          </a:p>
        </p:txBody>
      </p:sp>
      <p:sp>
        <p:nvSpPr>
          <p:cNvPr id="3" name="Content Placeholder 2"/>
          <p:cNvSpPr>
            <a:spLocks noGrp="1"/>
          </p:cNvSpPr>
          <p:nvPr>
            <p:ph sz="half" idx="1"/>
          </p:nvPr>
        </p:nvSpPr>
        <p:spPr>
          <a:xfrm>
            <a:off x="457200" y="1447800"/>
            <a:ext cx="8077200" cy="5029200"/>
          </a:xfrm>
        </p:spPr>
        <p:txBody>
          <a:bodyPr/>
          <a:lstStyle/>
          <a:p>
            <a:pPr marL="0" indent="0">
              <a:buNone/>
            </a:pPr>
            <a:r>
              <a:rPr lang="en-US" dirty="0" smtClean="0"/>
              <a:t>Enables you to surf the Internet without leaving any record of your activities</a:t>
            </a:r>
          </a:p>
          <a:p>
            <a:r>
              <a:rPr lang="en-US" dirty="0" err="1" smtClean="0"/>
              <a:t>InPrivate</a:t>
            </a:r>
            <a:r>
              <a:rPr lang="en-US" dirty="0" smtClean="0"/>
              <a:t> Browsing - </a:t>
            </a:r>
            <a:r>
              <a:rPr lang="en-US" sz="2400" dirty="0" smtClean="0"/>
              <a:t>enables you to surf the Internet without leaving any record of your activities</a:t>
            </a:r>
            <a:r>
              <a:rPr lang="en-US" dirty="0" smtClean="0"/>
              <a:t>.</a:t>
            </a:r>
          </a:p>
          <a:p>
            <a:r>
              <a:rPr lang="en-US" dirty="0" err="1" smtClean="0"/>
              <a:t>InPrivate</a:t>
            </a:r>
            <a:r>
              <a:rPr lang="en-US" dirty="0" smtClean="0"/>
              <a:t> Filtering - Prevents third-party Web sites from compiling information about an IE users browsing practices.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InPrivate</a:t>
            </a:r>
            <a:r>
              <a:rPr lang="en-US" dirty="0" smtClean="0"/>
              <a:t> Mode</a:t>
            </a:r>
            <a:endParaRPr lang="en-CA" dirty="0"/>
          </a:p>
        </p:txBody>
      </p:sp>
      <p:pic>
        <p:nvPicPr>
          <p:cNvPr id="9218" name="Picture 2"/>
          <p:cNvPicPr>
            <a:picLocks noChangeAspect="1" noChangeArrowheads="1"/>
          </p:cNvPicPr>
          <p:nvPr/>
        </p:nvPicPr>
        <p:blipFill>
          <a:blip r:embed="rId3" cstate="print"/>
          <a:srcRect/>
          <a:stretch>
            <a:fillRect/>
          </a:stretch>
        </p:blipFill>
        <p:spPr bwMode="auto">
          <a:xfrm>
            <a:off x="2514600" y="1524000"/>
            <a:ext cx="4057650" cy="34480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3733800" y="3276600"/>
            <a:ext cx="3276600" cy="3105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Pop-Up Blocker</a:t>
            </a:r>
            <a:endParaRPr lang="en-CA" dirty="0"/>
          </a:p>
        </p:txBody>
      </p:sp>
      <p:pic>
        <p:nvPicPr>
          <p:cNvPr id="10242" name="Picture 2"/>
          <p:cNvPicPr>
            <a:picLocks noChangeAspect="1" noChangeArrowheads="1"/>
          </p:cNvPicPr>
          <p:nvPr/>
        </p:nvPicPr>
        <p:blipFill>
          <a:blip r:embed="rId3" cstate="print"/>
          <a:srcRect/>
          <a:stretch>
            <a:fillRect/>
          </a:stretch>
        </p:blipFill>
        <p:spPr bwMode="auto">
          <a:xfrm>
            <a:off x="838200" y="1828800"/>
            <a:ext cx="3457575" cy="44386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4876800" y="2057400"/>
            <a:ext cx="3228975"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Privacy Settings</a:t>
            </a:r>
            <a:endParaRPr lang="en-CA" dirty="0"/>
          </a:p>
        </p:txBody>
      </p:sp>
      <p:sp>
        <p:nvSpPr>
          <p:cNvPr id="3" name="Content Placeholder 2"/>
          <p:cNvSpPr>
            <a:spLocks noGrp="1"/>
          </p:cNvSpPr>
          <p:nvPr>
            <p:ph idx="1"/>
          </p:nvPr>
        </p:nvSpPr>
        <p:spPr/>
        <p:txBody>
          <a:bodyPr/>
          <a:lstStyle/>
          <a:p>
            <a:r>
              <a:rPr lang="en-US" b="1" dirty="0" smtClean="0"/>
              <a:t>Cookie</a:t>
            </a:r>
            <a:r>
              <a:rPr lang="en-US" dirty="0" smtClean="0"/>
              <a:t> – A file containing information about you or your web-surfing habits</a:t>
            </a:r>
          </a:p>
          <a:p>
            <a:r>
              <a:rPr lang="en-US" dirty="0" smtClean="0"/>
              <a:t>Use privacy settings to limit the ability of Web sites to create cookies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Secure Socket Layer</a:t>
            </a:r>
            <a:endParaRPr lang="en-US" dirty="0"/>
          </a:p>
        </p:txBody>
      </p:sp>
      <p:sp>
        <p:nvSpPr>
          <p:cNvPr id="3" name="Content Placeholder 2"/>
          <p:cNvSpPr>
            <a:spLocks noGrp="1"/>
          </p:cNvSpPr>
          <p:nvPr>
            <p:ph idx="1"/>
          </p:nvPr>
        </p:nvSpPr>
        <p:spPr/>
        <p:txBody>
          <a:bodyPr/>
          <a:lstStyle/>
          <a:p>
            <a:r>
              <a:rPr lang="en-US" dirty="0" smtClean="0"/>
              <a:t>the protocol that most Web sites use when establishing secure connections with clients over the Internet</a:t>
            </a:r>
          </a:p>
          <a:p>
            <a:r>
              <a:rPr lang="en-US" dirty="0" smtClean="0"/>
              <a:t>SSL communication is based on the exchange of digital certificates</a:t>
            </a:r>
          </a:p>
          <a:p>
            <a:r>
              <a:rPr lang="en-US" dirty="0" smtClean="0"/>
              <a:t>A digital certificate is a credential, issued by a trusted parry that confirms the identity of the web server and enables the client and the server to exchange encrypted traffic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with Certificates</a:t>
            </a:r>
            <a:endParaRPr lang="en-CA" dirty="0"/>
          </a:p>
        </p:txBody>
      </p:sp>
      <p:pic>
        <p:nvPicPr>
          <p:cNvPr id="11266" name="Picture 2"/>
          <p:cNvPicPr>
            <a:picLocks noChangeAspect="1" noChangeArrowheads="1"/>
          </p:cNvPicPr>
          <p:nvPr/>
        </p:nvPicPr>
        <p:blipFill>
          <a:blip r:embed="rId3" cstate="print"/>
          <a:srcRect/>
          <a:stretch>
            <a:fillRect/>
          </a:stretch>
        </p:blipFill>
        <p:spPr bwMode="auto">
          <a:xfrm>
            <a:off x="1066800" y="2133600"/>
            <a:ext cx="7046913"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Configuring application compatibility</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Administering </a:t>
            </a:r>
            <a:br>
              <a:rPr lang="en-US" dirty="0" smtClean="0"/>
            </a:br>
            <a:r>
              <a:rPr lang="en-US" dirty="0" smtClean="0"/>
              <a:t>Internet Explorer</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Troubleshooting Program Compatibility</a:t>
            </a:r>
            <a:endParaRPr lang="en-CA" dirty="0"/>
          </a:p>
        </p:txBody>
      </p:sp>
      <p:sp>
        <p:nvSpPr>
          <p:cNvPr id="6" name="Content Placeholder 5"/>
          <p:cNvSpPr>
            <a:spLocks noGrp="1"/>
          </p:cNvSpPr>
          <p:nvPr>
            <p:ph sz="half" idx="1"/>
          </p:nvPr>
        </p:nvSpPr>
        <p:spPr/>
        <p:txBody>
          <a:bodyPr/>
          <a:lstStyle/>
          <a:p>
            <a:r>
              <a:rPr lang="en-US" dirty="0" smtClean="0"/>
              <a:t>Program Compatibility Troubleshooter</a:t>
            </a:r>
          </a:p>
          <a:p>
            <a:r>
              <a:rPr lang="en-US" dirty="0" smtClean="0"/>
              <a:t>Tries to determine why an application is not running properly and gives you two options</a:t>
            </a:r>
            <a:endParaRPr lang="en-CA" dirty="0"/>
          </a:p>
        </p:txBody>
      </p:sp>
      <p:pic>
        <p:nvPicPr>
          <p:cNvPr id="12290" name="Picture 2"/>
          <p:cNvPicPr>
            <a:picLocks noChangeAspect="1" noChangeArrowheads="1"/>
          </p:cNvPicPr>
          <p:nvPr/>
        </p:nvPicPr>
        <p:blipFill>
          <a:blip r:embed="rId3" cstate="print"/>
          <a:srcRect/>
          <a:stretch>
            <a:fillRect/>
          </a:stretch>
        </p:blipFill>
        <p:spPr bwMode="auto">
          <a:xfrm>
            <a:off x="4495800" y="2133600"/>
            <a:ext cx="4057650" cy="3086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Compatibility Modes</a:t>
            </a:r>
            <a:endParaRPr lang="en-CA" dirty="0"/>
          </a:p>
        </p:txBody>
      </p:sp>
      <p:sp>
        <p:nvSpPr>
          <p:cNvPr id="3" name="Content Placeholder 2"/>
          <p:cNvSpPr>
            <a:spLocks noGrp="1"/>
          </p:cNvSpPr>
          <p:nvPr>
            <p:ph sz="half" idx="1"/>
          </p:nvPr>
        </p:nvSpPr>
        <p:spPr/>
        <p:txBody>
          <a:bodyPr/>
          <a:lstStyle/>
          <a:p>
            <a:r>
              <a:rPr lang="en-US" dirty="0" smtClean="0"/>
              <a:t>Can set compatibility modes manually through the executable’s Properties sheet</a:t>
            </a:r>
            <a:endParaRPr lang="en-CA" dirty="0"/>
          </a:p>
        </p:txBody>
      </p:sp>
      <p:pic>
        <p:nvPicPr>
          <p:cNvPr id="13314" name="Picture 2"/>
          <p:cNvPicPr>
            <a:picLocks noChangeAspect="1" noChangeArrowheads="1"/>
          </p:cNvPicPr>
          <p:nvPr/>
        </p:nvPicPr>
        <p:blipFill>
          <a:blip r:embed="rId3" cstate="print"/>
          <a:srcRect/>
          <a:stretch>
            <a:fillRect/>
          </a:stretch>
        </p:blipFill>
        <p:spPr bwMode="auto">
          <a:xfrm>
            <a:off x="4724400" y="1524000"/>
            <a:ext cx="3609975" cy="492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Application Compatibility Policies</a:t>
            </a:r>
            <a:endParaRPr lang="en-CA" dirty="0"/>
          </a:p>
        </p:txBody>
      </p:sp>
      <p:pic>
        <p:nvPicPr>
          <p:cNvPr id="14338" name="Picture 2"/>
          <p:cNvPicPr>
            <a:picLocks noChangeAspect="1" noChangeArrowheads="1"/>
          </p:cNvPicPr>
          <p:nvPr/>
        </p:nvPicPr>
        <p:blipFill>
          <a:blip r:embed="rId3" cstate="print"/>
          <a:srcRect/>
          <a:stretch>
            <a:fillRect/>
          </a:stretch>
        </p:blipFill>
        <p:spPr bwMode="auto">
          <a:xfrm>
            <a:off x="533400" y="1600200"/>
            <a:ext cx="5200650" cy="33242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3733800" y="3276600"/>
            <a:ext cx="4895850" cy="313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Application Compatibility Toolkit</a:t>
            </a:r>
            <a:endParaRPr lang="en-CA" dirty="0"/>
          </a:p>
        </p:txBody>
      </p:sp>
      <p:sp>
        <p:nvSpPr>
          <p:cNvPr id="5" name="Content Placeholder 4"/>
          <p:cNvSpPr>
            <a:spLocks noGrp="1"/>
          </p:cNvSpPr>
          <p:nvPr>
            <p:ph idx="1"/>
          </p:nvPr>
        </p:nvSpPr>
        <p:spPr/>
        <p:txBody>
          <a:bodyPr/>
          <a:lstStyle/>
          <a:p>
            <a:r>
              <a:rPr lang="en-US" dirty="0" smtClean="0"/>
              <a:t>The Application Com2tatibiliry Toolkit (ACT) 5.5 is available as a free download from the Microsoft Download Center</a:t>
            </a:r>
          </a:p>
          <a:p>
            <a:r>
              <a:rPr lang="en-US" dirty="0" smtClean="0"/>
              <a:t>Application Compatibility Manager</a:t>
            </a:r>
          </a:p>
          <a:p>
            <a:r>
              <a:rPr lang="en-US" dirty="0" smtClean="0"/>
              <a:t>Compatibility Administrator</a:t>
            </a:r>
          </a:p>
          <a:p>
            <a:r>
              <a:rPr lang="en-US" dirty="0" smtClean="0"/>
              <a:t>Internet Explorer Compatibility Test tool</a:t>
            </a:r>
          </a:p>
          <a:p>
            <a:r>
              <a:rPr lang="en-US" dirty="0" smtClean="0"/>
              <a:t>Setup Analysis tool</a:t>
            </a:r>
          </a:p>
          <a:p>
            <a:r>
              <a:rPr lang="en-US" dirty="0" smtClean="0"/>
              <a:t>Standard User Analyzer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Compatibility Manager</a:t>
            </a:r>
            <a:endParaRPr lang="en-CA" dirty="0"/>
          </a:p>
        </p:txBody>
      </p:sp>
      <p:pic>
        <p:nvPicPr>
          <p:cNvPr id="15362" name="Picture 2"/>
          <p:cNvPicPr>
            <a:picLocks noChangeAspect="1" noChangeArrowheads="1"/>
          </p:cNvPicPr>
          <p:nvPr/>
        </p:nvPicPr>
        <p:blipFill>
          <a:blip r:embed="rId3" cstate="print"/>
          <a:srcRect/>
          <a:stretch>
            <a:fillRect/>
          </a:stretch>
        </p:blipFill>
        <p:spPr bwMode="auto">
          <a:xfrm>
            <a:off x="914400" y="1828800"/>
            <a:ext cx="7332663" cy="429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Administrator</a:t>
            </a:r>
            <a:endParaRPr lang="en-CA" dirty="0"/>
          </a:p>
        </p:txBody>
      </p:sp>
      <p:pic>
        <p:nvPicPr>
          <p:cNvPr id="16386" name="Picture 2"/>
          <p:cNvPicPr>
            <a:picLocks noChangeAspect="1" noChangeArrowheads="1"/>
          </p:cNvPicPr>
          <p:nvPr/>
        </p:nvPicPr>
        <p:blipFill>
          <a:blip r:embed="rId3" cstate="print"/>
          <a:srcRect/>
          <a:stretch>
            <a:fillRect/>
          </a:stretch>
        </p:blipFill>
        <p:spPr bwMode="auto">
          <a:xfrm>
            <a:off x="838200" y="1600200"/>
            <a:ext cx="7494587"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Explorer Compatibility Test Tool</a:t>
            </a:r>
            <a:endParaRPr lang="en-CA" dirty="0"/>
          </a:p>
        </p:txBody>
      </p:sp>
      <p:pic>
        <p:nvPicPr>
          <p:cNvPr id="17410" name="Picture 2"/>
          <p:cNvPicPr>
            <a:picLocks noChangeAspect="1" noChangeArrowheads="1"/>
          </p:cNvPicPr>
          <p:nvPr/>
        </p:nvPicPr>
        <p:blipFill>
          <a:blip r:embed="rId3" cstate="print"/>
          <a:srcRect/>
          <a:stretch>
            <a:fillRect/>
          </a:stretch>
        </p:blipFill>
        <p:spPr bwMode="auto">
          <a:xfrm>
            <a:off x="1752600" y="1752600"/>
            <a:ext cx="5467350" cy="443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Analysis Tool</a:t>
            </a:r>
            <a:endParaRPr lang="en-CA" dirty="0"/>
          </a:p>
        </p:txBody>
      </p:sp>
      <p:sp>
        <p:nvSpPr>
          <p:cNvPr id="3" name="Content Placeholder 2"/>
          <p:cNvSpPr>
            <a:spLocks noGrp="1"/>
          </p:cNvSpPr>
          <p:nvPr>
            <p:ph idx="1"/>
          </p:nvPr>
        </p:nvSpPr>
        <p:spPr/>
        <p:txBody>
          <a:bodyPr/>
          <a:lstStyle/>
          <a:p>
            <a:r>
              <a:rPr lang="en-US" dirty="0" smtClean="0"/>
              <a:t>Logging tool to analyze application setup programs for compatibility issues:</a:t>
            </a:r>
          </a:p>
          <a:p>
            <a:pPr lvl="1"/>
            <a:r>
              <a:rPr lang="en-US" dirty="0" smtClean="0"/>
              <a:t>Installation of kernel mode drivers</a:t>
            </a:r>
          </a:p>
          <a:p>
            <a:pPr lvl="1"/>
            <a:r>
              <a:rPr lang="en-US" dirty="0" smtClean="0"/>
              <a:t>Installation of 16-bit components</a:t>
            </a:r>
          </a:p>
          <a:p>
            <a:pPr lvl="1"/>
            <a:r>
              <a:rPr lang="en-US" dirty="0" smtClean="0"/>
              <a:t>Installation of Graphical Identification and Authentication DLLs</a:t>
            </a:r>
          </a:p>
          <a:p>
            <a:pPr lvl="1"/>
            <a:r>
              <a:rPr lang="en-US" dirty="0" smtClean="0"/>
              <a:t>Changes to files or registry keys that exist under Windows Resource Protection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User Analyzer</a:t>
            </a:r>
            <a:endParaRPr lang="en-CA" dirty="0"/>
          </a:p>
        </p:txBody>
      </p:sp>
      <p:pic>
        <p:nvPicPr>
          <p:cNvPr id="18434" name="Picture 2"/>
          <p:cNvPicPr>
            <a:picLocks noChangeAspect="1" noChangeArrowheads="1"/>
          </p:cNvPicPr>
          <p:nvPr/>
        </p:nvPicPr>
        <p:blipFill>
          <a:blip r:embed="rId3" cstate="print"/>
          <a:srcRect/>
          <a:stretch>
            <a:fillRect/>
          </a:stretch>
        </p:blipFill>
        <p:spPr bwMode="auto">
          <a:xfrm>
            <a:off x="1143000" y="1752600"/>
            <a:ext cx="6808787"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Windows XP Mode</a:t>
            </a:r>
            <a:endParaRPr lang="en-CA" dirty="0"/>
          </a:p>
        </p:txBody>
      </p:sp>
      <p:sp>
        <p:nvSpPr>
          <p:cNvPr id="3" name="Content Placeholder 2"/>
          <p:cNvSpPr>
            <a:spLocks noGrp="1"/>
          </p:cNvSpPr>
          <p:nvPr>
            <p:ph idx="1"/>
          </p:nvPr>
        </p:nvSpPr>
        <p:spPr/>
        <p:txBody>
          <a:bodyPr/>
          <a:lstStyle/>
          <a:p>
            <a:r>
              <a:rPr lang="en-US" dirty="0" smtClean="0"/>
              <a:t>Creates a virtual machine running Windows XP on your Windows 7 system</a:t>
            </a:r>
          </a:p>
          <a:p>
            <a:r>
              <a:rPr lang="en-US" dirty="0" smtClean="0"/>
              <a:t>Used for applications that will not run any other way</a:t>
            </a:r>
          </a:p>
          <a:p>
            <a:r>
              <a:rPr lang="en-US" dirty="0" smtClean="0"/>
              <a:t>Free download from Microsoft</a:t>
            </a:r>
          </a:p>
          <a:p>
            <a:r>
              <a:rPr lang="en-US" dirty="0" smtClean="0"/>
              <a:t>Has extensive hardware requirements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Internet Explorer</a:t>
            </a:r>
            <a:endParaRPr lang="en-CA" dirty="0"/>
          </a:p>
        </p:txBody>
      </p:sp>
      <p:sp>
        <p:nvSpPr>
          <p:cNvPr id="4" name="Content Placeholder 3"/>
          <p:cNvSpPr>
            <a:spLocks noGrp="1"/>
          </p:cNvSpPr>
          <p:nvPr>
            <p:ph idx="1"/>
          </p:nvPr>
        </p:nvSpPr>
        <p:spPr/>
        <p:txBody>
          <a:bodyPr/>
          <a:lstStyle/>
          <a:p>
            <a:r>
              <a:rPr lang="en-US" dirty="0" smtClean="0"/>
              <a:t>Compatibility view</a:t>
            </a:r>
          </a:p>
          <a:p>
            <a:r>
              <a:rPr lang="en-US" dirty="0" smtClean="0"/>
              <a:t>Managing add-ons</a:t>
            </a:r>
          </a:p>
          <a:p>
            <a:r>
              <a:rPr lang="en-US" dirty="0" smtClean="0"/>
              <a:t>Search options</a:t>
            </a:r>
          </a:p>
          <a:p>
            <a:r>
              <a:rPr lang="en-US" dirty="0" smtClean="0"/>
              <a:t>Accelerators</a:t>
            </a:r>
          </a:p>
          <a:p>
            <a:r>
              <a:rPr lang="en-US" dirty="0" smtClean="0"/>
              <a:t>RSS feeds</a:t>
            </a:r>
          </a:p>
          <a:p>
            <a:r>
              <a:rPr lang="en-US" dirty="0" smtClean="0"/>
              <a:t>Printing with IE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Application Restrictions</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Restriction Policies</a:t>
            </a:r>
            <a:endParaRPr lang="en-CA" dirty="0"/>
          </a:p>
        </p:txBody>
      </p:sp>
      <p:sp>
        <p:nvSpPr>
          <p:cNvPr id="4" name="Content Placeholder 3"/>
          <p:cNvSpPr>
            <a:spLocks noGrp="1"/>
          </p:cNvSpPr>
          <p:nvPr>
            <p:ph idx="1"/>
          </p:nvPr>
        </p:nvSpPr>
        <p:spPr/>
        <p:txBody>
          <a:bodyPr/>
          <a:lstStyle/>
          <a:p>
            <a:r>
              <a:rPr lang="en-US" dirty="0" smtClean="0"/>
              <a:t>Rules that specify which applications users can run</a:t>
            </a:r>
            <a:endParaRPr lang="en-CA" dirty="0"/>
          </a:p>
        </p:txBody>
      </p:sp>
      <p:pic>
        <p:nvPicPr>
          <p:cNvPr id="19458" name="Picture 2"/>
          <p:cNvPicPr>
            <a:picLocks noChangeAspect="1" noChangeArrowheads="1"/>
          </p:cNvPicPr>
          <p:nvPr/>
        </p:nvPicPr>
        <p:blipFill>
          <a:blip r:embed="rId3" cstate="print"/>
          <a:srcRect/>
          <a:stretch>
            <a:fillRect/>
          </a:stretch>
        </p:blipFill>
        <p:spPr bwMode="auto">
          <a:xfrm>
            <a:off x="2047875" y="2705100"/>
            <a:ext cx="5048250" cy="339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Rules</a:t>
            </a:r>
            <a:endParaRPr lang="en-CA" dirty="0"/>
          </a:p>
        </p:txBody>
      </p:sp>
      <p:sp>
        <p:nvSpPr>
          <p:cNvPr id="4" name="Content Placeholder 3"/>
          <p:cNvSpPr>
            <a:spLocks noGrp="1"/>
          </p:cNvSpPr>
          <p:nvPr>
            <p:ph sz="half" idx="1"/>
          </p:nvPr>
        </p:nvSpPr>
        <p:spPr/>
        <p:txBody>
          <a:bodyPr/>
          <a:lstStyle/>
          <a:p>
            <a:r>
              <a:rPr lang="en-US" dirty="0" smtClean="0"/>
              <a:t>Certificate rules</a:t>
            </a:r>
          </a:p>
          <a:p>
            <a:r>
              <a:rPr lang="en-US" dirty="0" smtClean="0"/>
              <a:t>Hash rules</a:t>
            </a:r>
          </a:p>
          <a:p>
            <a:r>
              <a:rPr lang="en-US" dirty="0" smtClean="0"/>
              <a:t>Network zone rules</a:t>
            </a:r>
          </a:p>
          <a:p>
            <a:r>
              <a:rPr lang="en-US" dirty="0" smtClean="0"/>
              <a:t>Path rules</a:t>
            </a:r>
          </a:p>
          <a:p>
            <a:r>
              <a:rPr lang="en-US" dirty="0" smtClean="0"/>
              <a:t>Default rule</a:t>
            </a:r>
            <a:endParaRPr lang="en-CA" dirty="0"/>
          </a:p>
        </p:txBody>
      </p:sp>
      <p:pic>
        <p:nvPicPr>
          <p:cNvPr id="20482" name="Picture 2"/>
          <p:cNvPicPr>
            <a:picLocks noChangeAspect="1" noChangeArrowheads="1"/>
          </p:cNvPicPr>
          <p:nvPr/>
        </p:nvPicPr>
        <p:blipFill>
          <a:blip r:embed="rId3" cstate="print"/>
          <a:srcRect/>
          <a:stretch>
            <a:fillRect/>
          </a:stretch>
        </p:blipFill>
        <p:spPr bwMode="auto">
          <a:xfrm>
            <a:off x="4343400" y="1752600"/>
            <a:ext cx="3886200" cy="428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Rule Settings</a:t>
            </a:r>
            <a:endParaRPr lang="en-CA" dirty="0"/>
          </a:p>
        </p:txBody>
      </p:sp>
      <p:sp>
        <p:nvSpPr>
          <p:cNvPr id="5" name="Content Placeholder 4"/>
          <p:cNvSpPr>
            <a:spLocks noGrp="1"/>
          </p:cNvSpPr>
          <p:nvPr>
            <p:ph idx="1"/>
          </p:nvPr>
        </p:nvSpPr>
        <p:spPr/>
        <p:txBody>
          <a:bodyPr/>
          <a:lstStyle/>
          <a:p>
            <a:r>
              <a:rPr lang="en-US" dirty="0" smtClean="0"/>
              <a:t>The three possible settings:</a:t>
            </a:r>
          </a:p>
          <a:p>
            <a:pPr marL="514350" indent="-514350">
              <a:buFont typeface="+mj-lt"/>
              <a:buAutoNum type="arabicPeriod"/>
            </a:pPr>
            <a:r>
              <a:rPr lang="en-US" dirty="0" smtClean="0"/>
              <a:t>Disallow</a:t>
            </a:r>
          </a:p>
          <a:p>
            <a:pPr marL="514350" indent="-514350">
              <a:buFont typeface="+mj-lt"/>
              <a:buAutoNum type="arabicPeriod"/>
            </a:pPr>
            <a:r>
              <a:rPr lang="en-US" dirty="0" smtClean="0"/>
              <a:t>Basic User</a:t>
            </a:r>
          </a:p>
          <a:p>
            <a:pPr marL="514350" indent="-514350">
              <a:buFont typeface="+mj-lt"/>
              <a:buAutoNum type="arabicPeriod"/>
            </a:pPr>
            <a:r>
              <a:rPr lang="en-US" dirty="0" smtClean="0"/>
              <a:t>Unrestricted</a:t>
            </a:r>
          </a:p>
          <a:p>
            <a:r>
              <a:rPr lang="en-US" dirty="0" smtClean="0"/>
              <a:t>Most restrictive and secure way is to </a:t>
            </a:r>
            <a:r>
              <a:rPr lang="en-US" b="1" dirty="0" smtClean="0"/>
              <a:t>Disallow</a:t>
            </a:r>
            <a:r>
              <a:rPr lang="en-US" dirty="0" smtClean="0"/>
              <a:t> all applications and then create </a:t>
            </a:r>
            <a:r>
              <a:rPr lang="en-US" b="1" dirty="0" smtClean="0"/>
              <a:t>Unrestricted</a:t>
            </a:r>
            <a:r>
              <a:rPr lang="en-US" dirty="0" smtClean="0"/>
              <a:t> rules for the applications you want users to run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AppLocker</a:t>
            </a:r>
            <a:endParaRPr lang="en-CA" dirty="0"/>
          </a:p>
        </p:txBody>
      </p:sp>
      <p:sp>
        <p:nvSpPr>
          <p:cNvPr id="3" name="Content Placeholder 2"/>
          <p:cNvSpPr>
            <a:spLocks noGrp="1"/>
          </p:cNvSpPr>
          <p:nvPr>
            <p:ph idx="1"/>
          </p:nvPr>
        </p:nvSpPr>
        <p:spPr/>
        <p:txBody>
          <a:bodyPr/>
          <a:lstStyle/>
          <a:p>
            <a:r>
              <a:rPr lang="en-US" dirty="0" smtClean="0"/>
              <a:t>New feature in Windows 7 Enterprise and Ultimate to create application restrictions more easily</a:t>
            </a:r>
          </a:p>
          <a:p>
            <a:r>
              <a:rPr lang="en-US" dirty="0" smtClean="0"/>
              <a:t>Application Control Policies</a:t>
            </a:r>
          </a:p>
          <a:p>
            <a:r>
              <a:rPr lang="en-US" dirty="0" smtClean="0"/>
              <a:t>Creation of rules is easier - Wizard-based</a:t>
            </a:r>
          </a:p>
          <a:p>
            <a:r>
              <a:rPr lang="en-US" dirty="0" smtClean="0"/>
              <a:t>Only applies to Windows 7 and Windows Server 2008 R2</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Rule Types</a:t>
            </a:r>
            <a:endParaRPr lang="en-CA" dirty="0"/>
          </a:p>
        </p:txBody>
      </p:sp>
      <p:sp>
        <p:nvSpPr>
          <p:cNvPr id="3" name="Content Placeholder 2"/>
          <p:cNvSpPr>
            <a:spLocks noGrp="1"/>
          </p:cNvSpPr>
          <p:nvPr>
            <p:ph idx="1"/>
          </p:nvPr>
        </p:nvSpPr>
        <p:spPr/>
        <p:txBody>
          <a:bodyPr/>
          <a:lstStyle/>
          <a:p>
            <a:r>
              <a:rPr lang="en-US" dirty="0" smtClean="0"/>
              <a:t>Executable rules - Contains rules that apply to files with .exe and .com extensions</a:t>
            </a:r>
          </a:p>
          <a:p>
            <a:r>
              <a:rPr lang="en-US" dirty="0" smtClean="0"/>
              <a:t>Windows Installer rules - Contains rules that apply to Windows Installer packages with .</a:t>
            </a:r>
            <a:r>
              <a:rPr lang="en-US" dirty="0" err="1" smtClean="0"/>
              <a:t>msi</a:t>
            </a:r>
            <a:r>
              <a:rPr lang="en-US" dirty="0" smtClean="0"/>
              <a:t> and .</a:t>
            </a:r>
            <a:r>
              <a:rPr lang="en-US" dirty="0" err="1" smtClean="0"/>
              <a:t>msp</a:t>
            </a:r>
            <a:r>
              <a:rPr lang="en-US" dirty="0" smtClean="0"/>
              <a:t> extensions.</a:t>
            </a:r>
          </a:p>
          <a:p>
            <a:r>
              <a:rPr lang="en-US" dirty="0" smtClean="0"/>
              <a:t>Script rules - Contains rules that apply to script files with .ps1, .bat, .</a:t>
            </a:r>
            <a:r>
              <a:rPr lang="en-US" dirty="0" err="1" smtClean="0"/>
              <a:t>cmd</a:t>
            </a:r>
            <a:r>
              <a:rPr lang="en-US" dirty="0" smtClean="0"/>
              <a:t>, .</a:t>
            </a:r>
            <a:r>
              <a:rPr lang="en-US" dirty="0" err="1" smtClean="0"/>
              <a:t>vbs</a:t>
            </a:r>
            <a:r>
              <a:rPr lang="en-US" dirty="0" smtClean="0"/>
              <a:t>, and.js extensions.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Rule Types</a:t>
            </a:r>
            <a:endParaRPr lang="en-CA" dirty="0"/>
          </a:p>
        </p:txBody>
      </p:sp>
      <p:sp>
        <p:nvSpPr>
          <p:cNvPr id="3" name="Content Placeholder 2"/>
          <p:cNvSpPr>
            <a:spLocks noGrp="1"/>
          </p:cNvSpPr>
          <p:nvPr>
            <p:ph idx="1"/>
          </p:nvPr>
        </p:nvSpPr>
        <p:spPr/>
        <p:txBody>
          <a:bodyPr/>
          <a:lstStyle/>
          <a:p>
            <a:pPr>
              <a:buNone/>
            </a:pPr>
            <a:r>
              <a:rPr lang="en-US" dirty="0" smtClean="0"/>
              <a:t>Criteria for resource access:</a:t>
            </a:r>
          </a:p>
          <a:p>
            <a:r>
              <a:rPr lang="en-US" sz="3000" dirty="0" smtClean="0"/>
              <a:t>Publisher - Identifies code-signed applications by means of a digital signature extracted from an application file</a:t>
            </a:r>
          </a:p>
          <a:p>
            <a:r>
              <a:rPr lang="en-US" sz="3000" dirty="0" smtClean="0"/>
              <a:t>Path - Identifies applications by </a:t>
            </a:r>
            <a:r>
              <a:rPr lang="en-US" sz="3000" dirty="0" err="1" smtClean="0"/>
              <a:t>specif</a:t>
            </a:r>
            <a:r>
              <a:rPr lang="en-US" sz="3000" dirty="0" smtClean="0"/>
              <a:t> </a:t>
            </a:r>
            <a:r>
              <a:rPr lang="en-US" sz="3000" dirty="0" err="1" smtClean="0"/>
              <a:t>ing</a:t>
            </a:r>
            <a:r>
              <a:rPr lang="en-US" sz="3000" dirty="0" smtClean="0"/>
              <a:t> a file or folder name</a:t>
            </a:r>
          </a:p>
          <a:p>
            <a:r>
              <a:rPr lang="en-US" sz="3000" dirty="0" smtClean="0"/>
              <a:t>File Hash - Identifies applications based on a digital fingerprint that remains valid even when the name or location of the </a:t>
            </a:r>
            <a:r>
              <a:rPr lang="en-US" sz="3000" dirty="0" err="1" smtClean="0"/>
              <a:t>executabie</a:t>
            </a:r>
            <a:r>
              <a:rPr lang="en-US" sz="3000" dirty="0" smtClean="0"/>
              <a:t> file changes</a:t>
            </a:r>
            <a:endParaRPr lang="en-CA"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Default Rules</a:t>
            </a:r>
            <a:endParaRPr lang="en-CA" dirty="0"/>
          </a:p>
        </p:txBody>
      </p:sp>
      <p:pic>
        <p:nvPicPr>
          <p:cNvPr id="21506" name="Picture 2"/>
          <p:cNvPicPr>
            <a:picLocks noChangeAspect="1" noChangeArrowheads="1"/>
          </p:cNvPicPr>
          <p:nvPr/>
        </p:nvPicPr>
        <p:blipFill>
          <a:blip r:embed="rId3" cstate="print"/>
          <a:srcRect/>
          <a:stretch>
            <a:fillRect/>
          </a:stretch>
        </p:blipFill>
        <p:spPr bwMode="auto">
          <a:xfrm>
            <a:off x="985838" y="1647825"/>
            <a:ext cx="7170737" cy="460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Rules Automatically</a:t>
            </a:r>
            <a:endParaRPr lang="en-CA" dirty="0"/>
          </a:p>
        </p:txBody>
      </p:sp>
      <p:pic>
        <p:nvPicPr>
          <p:cNvPr id="22530" name="Picture 2"/>
          <p:cNvPicPr>
            <a:picLocks noChangeAspect="1" noChangeArrowheads="1"/>
          </p:cNvPicPr>
          <p:nvPr/>
        </p:nvPicPr>
        <p:blipFill>
          <a:blip r:embed="rId3" cstate="print"/>
          <a:srcRect/>
          <a:stretch>
            <a:fillRect/>
          </a:stretch>
        </p:blipFill>
        <p:spPr bwMode="auto">
          <a:xfrm>
            <a:off x="457200" y="1524000"/>
            <a:ext cx="3676650" cy="28289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2590800" y="2514600"/>
            <a:ext cx="3905250" cy="30099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5" cstate="print"/>
          <a:srcRect/>
          <a:stretch>
            <a:fillRect/>
          </a:stretch>
        </p:blipFill>
        <p:spPr bwMode="auto">
          <a:xfrm>
            <a:off x="4810125" y="3486150"/>
            <a:ext cx="387667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Rules Manually</a:t>
            </a:r>
            <a:endParaRPr lang="en-CA" dirty="0"/>
          </a:p>
        </p:txBody>
      </p:sp>
      <p:sp>
        <p:nvSpPr>
          <p:cNvPr id="3" name="Content Placeholder 2"/>
          <p:cNvSpPr>
            <a:spLocks noGrp="1"/>
          </p:cNvSpPr>
          <p:nvPr>
            <p:ph idx="1"/>
          </p:nvPr>
        </p:nvSpPr>
        <p:spPr/>
        <p:txBody>
          <a:bodyPr/>
          <a:lstStyle/>
          <a:p>
            <a:r>
              <a:rPr lang="en-US" dirty="0" smtClean="0"/>
              <a:t>Wizard prompts you for the following information:</a:t>
            </a:r>
          </a:p>
          <a:p>
            <a:pPr lvl="1"/>
            <a:r>
              <a:rPr lang="en-US" dirty="0" smtClean="0"/>
              <a:t>Action</a:t>
            </a:r>
          </a:p>
          <a:p>
            <a:pPr lvl="1"/>
            <a:r>
              <a:rPr lang="en-US" dirty="0" smtClean="0"/>
              <a:t>User or group</a:t>
            </a:r>
          </a:p>
          <a:p>
            <a:pPr lvl="1"/>
            <a:r>
              <a:rPr lang="en-US" dirty="0" smtClean="0"/>
              <a:t>Conditions</a:t>
            </a:r>
          </a:p>
          <a:p>
            <a:pPr lvl="1"/>
            <a:r>
              <a:rPr lang="en-US" dirty="0" smtClean="0"/>
              <a:t>Exceptions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View</a:t>
            </a:r>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533400" y="1524000"/>
            <a:ext cx="5257800" cy="390430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81600" y="2667000"/>
            <a:ext cx="3219450" cy="37449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dirty="0" smtClean="0"/>
              <a:t>Skills Summary</a:t>
            </a:r>
          </a:p>
        </p:txBody>
      </p:sp>
      <p:sp>
        <p:nvSpPr>
          <p:cNvPr id="36867" name="Rectangle 3"/>
          <p:cNvSpPr>
            <a:spLocks noGrp="1" noChangeArrowheads="1"/>
          </p:cNvSpPr>
          <p:nvPr>
            <p:ph type="body" idx="1"/>
          </p:nvPr>
        </p:nvSpPr>
        <p:spPr/>
        <p:txBody>
          <a:bodyPr/>
          <a:lstStyle/>
          <a:p>
            <a:pPr lvl="0"/>
            <a:r>
              <a:rPr lang="en-US" sz="2800" dirty="0" smtClean="0"/>
              <a:t>Compatibility View, in IE8, enables the browser to display older pages properly.</a:t>
            </a:r>
            <a:endParaRPr lang="en-CA" sz="2800" dirty="0" smtClean="0"/>
          </a:p>
          <a:p>
            <a:pPr lvl="0"/>
            <a:r>
              <a:rPr lang="en-US" sz="2800" dirty="0" smtClean="0"/>
              <a:t>Add-ons are separate software components that interact with the basic functions of the web browser.</a:t>
            </a:r>
            <a:endParaRPr lang="en-CA" sz="2800" dirty="0" smtClean="0"/>
          </a:p>
          <a:p>
            <a:pPr lvl="0"/>
            <a:r>
              <a:rPr lang="en-US" sz="2800" dirty="0" smtClean="0"/>
              <a:t>Accelerators enable users to send content to other resources in the form of applications running on the computer or other sites on the Internet. </a:t>
            </a:r>
            <a:endParaRPr lang="en-CA" sz="2800" dirty="0" smtClean="0"/>
          </a:p>
          <a:p>
            <a:pPr lvl="0"/>
            <a:r>
              <a:rPr lang="en-US" sz="2800" dirty="0" smtClean="0"/>
              <a:t>Protected mode is a way to run Internet Explorer 8 with highly reduced privileges. </a:t>
            </a:r>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Summary (cont.)</a:t>
            </a:r>
            <a:endParaRPr lang="en-CA" dirty="0"/>
          </a:p>
        </p:txBody>
      </p:sp>
      <p:sp>
        <p:nvSpPr>
          <p:cNvPr id="3" name="Content Placeholder 2"/>
          <p:cNvSpPr>
            <a:spLocks noGrp="1"/>
          </p:cNvSpPr>
          <p:nvPr>
            <p:ph idx="1"/>
          </p:nvPr>
        </p:nvSpPr>
        <p:spPr/>
        <p:txBody>
          <a:bodyPr/>
          <a:lstStyle/>
          <a:p>
            <a:pPr lvl="0"/>
            <a:r>
              <a:rPr lang="en-US" sz="2800" dirty="0" smtClean="0"/>
              <a:t>A </a:t>
            </a:r>
            <a:r>
              <a:rPr lang="en-US" sz="2800" dirty="0" err="1" smtClean="0"/>
              <a:t>SmartScreen</a:t>
            </a:r>
            <a:r>
              <a:rPr lang="en-US" sz="2800" dirty="0" smtClean="0"/>
              <a:t> Filter examines traffic for evidence of phishing activity and displays a warning to the user if it finds any.</a:t>
            </a:r>
            <a:endParaRPr lang="en-CA" sz="2800" dirty="0" smtClean="0"/>
          </a:p>
          <a:p>
            <a:pPr lvl="0"/>
            <a:r>
              <a:rPr lang="en-US" sz="2800" dirty="0" smtClean="0"/>
              <a:t>Security zones have different sets of privileges to provide levels of access.</a:t>
            </a:r>
            <a:endParaRPr lang="en-CA" sz="2800" dirty="0" smtClean="0"/>
          </a:p>
          <a:p>
            <a:pPr lvl="0"/>
            <a:r>
              <a:rPr lang="en-US" sz="2800" dirty="0" smtClean="0"/>
              <a:t>A gold lock appears in the address bar of IE when a user connects to a secure site (SSL).</a:t>
            </a:r>
            <a:endParaRPr lang="en-CA" sz="2800" dirty="0" smtClean="0"/>
          </a:p>
          <a:p>
            <a:pPr lvl="0"/>
            <a:r>
              <a:rPr lang="en-US" sz="2800" dirty="0" smtClean="0"/>
              <a:t>In Windows 7, administrators must take measures to ensure the compatibility of their legacy applications.</a:t>
            </a:r>
            <a:endParaRPr lang="en-CA" sz="2800"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Summary (cont.)</a:t>
            </a:r>
            <a:endParaRPr lang="en-CA" dirty="0"/>
          </a:p>
        </p:txBody>
      </p:sp>
      <p:sp>
        <p:nvSpPr>
          <p:cNvPr id="3" name="Content Placeholder 2"/>
          <p:cNvSpPr>
            <a:spLocks noGrp="1"/>
          </p:cNvSpPr>
          <p:nvPr>
            <p:ph idx="1"/>
          </p:nvPr>
        </p:nvSpPr>
        <p:spPr/>
        <p:txBody>
          <a:bodyPr/>
          <a:lstStyle/>
          <a:p>
            <a:pPr lvl="0"/>
            <a:r>
              <a:rPr lang="en-US" sz="2800" dirty="0" smtClean="0"/>
              <a:t>Application Compatibility Toolkit is for application incompatibilities that are not readily solvable with the Windows 7 compatibility mode settings.</a:t>
            </a:r>
            <a:endParaRPr lang="en-CA" sz="2800" dirty="0" smtClean="0"/>
          </a:p>
          <a:p>
            <a:pPr lvl="0"/>
            <a:r>
              <a:rPr lang="en-US" sz="2800" dirty="0" smtClean="0"/>
              <a:t>Software restriction policies enable administrators to specify the programs that are allowed to run on workstations.</a:t>
            </a:r>
          </a:p>
          <a:p>
            <a:r>
              <a:rPr lang="en-US" sz="2800" dirty="0" err="1" smtClean="0"/>
              <a:t>AppLocker</a:t>
            </a:r>
            <a:r>
              <a:rPr lang="en-US" sz="2800" dirty="0" smtClean="0"/>
              <a:t> enables administrators to create application restriction rules more easily.</a:t>
            </a:r>
            <a:endParaRPr lang="en-CA" sz="2800" dirty="0" smtClean="0"/>
          </a:p>
          <a:p>
            <a:pPr lvl="0"/>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a:t>
            </a:r>
            <a:r>
              <a:rPr lang="en-US" dirty="0" err="1" smtClean="0"/>
              <a:t>Ons</a:t>
            </a:r>
            <a:endParaRPr lang="en-US" dirty="0"/>
          </a:p>
        </p:txBody>
      </p:sp>
      <p:sp>
        <p:nvSpPr>
          <p:cNvPr id="3" name="Content Placeholder 2"/>
          <p:cNvSpPr>
            <a:spLocks noGrp="1"/>
          </p:cNvSpPr>
          <p:nvPr>
            <p:ph idx="1"/>
          </p:nvPr>
        </p:nvSpPr>
        <p:spPr/>
        <p:txBody>
          <a:bodyPr/>
          <a:lstStyle/>
          <a:p>
            <a:r>
              <a:rPr lang="en-US" dirty="0" smtClean="0"/>
              <a:t>Add-ons are separate software components that interact with the basic functions of the web browser</a:t>
            </a:r>
          </a:p>
          <a:p>
            <a:r>
              <a:rPr lang="en-US" dirty="0" smtClean="0"/>
              <a:t>Provide an interface between </a:t>
            </a:r>
          </a:p>
          <a:p>
            <a:pPr lvl="1"/>
            <a:r>
              <a:rPr lang="en-US" dirty="0" smtClean="0"/>
              <a:t>the browser and another software product</a:t>
            </a:r>
          </a:p>
          <a:p>
            <a:pPr lvl="1"/>
            <a:r>
              <a:rPr lang="en-US" dirty="0" smtClean="0"/>
              <a:t>the browser and a specific site on the Internet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a:t>
            </a:r>
            <a:r>
              <a:rPr lang="en-US" dirty="0" err="1" smtClean="0"/>
              <a:t>Ons</a:t>
            </a:r>
            <a:endParaRPr lang="en-US" dirty="0"/>
          </a:p>
        </p:txBody>
      </p:sp>
      <p:sp>
        <p:nvSpPr>
          <p:cNvPr id="3" name="Content Placeholder 2"/>
          <p:cNvSpPr>
            <a:spLocks noGrp="1"/>
          </p:cNvSpPr>
          <p:nvPr>
            <p:ph idx="1"/>
          </p:nvPr>
        </p:nvSpPr>
        <p:spPr/>
        <p:txBody>
          <a:bodyPr/>
          <a:lstStyle/>
          <a:p>
            <a:r>
              <a:rPr lang="en-US" dirty="0" smtClean="0"/>
              <a:t>Toolbars and Extensions:</a:t>
            </a:r>
          </a:p>
          <a:p>
            <a:pPr lvl="1"/>
            <a:r>
              <a:rPr lang="en-US" dirty="0" smtClean="0"/>
              <a:t>Enable the browser to open and manipulate Web sites or file types that IE does not support natively</a:t>
            </a:r>
          </a:p>
          <a:p>
            <a:pPr lvl="1"/>
            <a:r>
              <a:rPr lang="en-US" dirty="0" smtClean="0"/>
              <a:t>Some applications add their own toolbars to IE, enabling you to work with their documents within an IE session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a:t>
            </a:r>
            <a:r>
              <a:rPr lang="en-US" dirty="0" err="1" smtClean="0"/>
              <a:t>Ons</a:t>
            </a:r>
            <a:endParaRPr lang="en-US" dirty="0"/>
          </a:p>
        </p:txBody>
      </p:sp>
      <p:sp>
        <p:nvSpPr>
          <p:cNvPr id="3" name="Content Placeholder 2"/>
          <p:cNvSpPr>
            <a:spLocks noGrp="1"/>
          </p:cNvSpPr>
          <p:nvPr>
            <p:ph idx="1"/>
          </p:nvPr>
        </p:nvSpPr>
        <p:spPr/>
        <p:txBody>
          <a:bodyPr/>
          <a:lstStyle/>
          <a:p>
            <a:r>
              <a:rPr lang="en-US" sz="2800" dirty="0" smtClean="0"/>
              <a:t>Search Providers - Enable the user to perform searches directly from the IE interface using search engines on the Internet or the local network</a:t>
            </a:r>
          </a:p>
          <a:p>
            <a:r>
              <a:rPr lang="en-US" sz="2800" dirty="0" smtClean="0"/>
              <a:t>Accelerators - Enable users to send text or other media they select in an IE browser window to another application</a:t>
            </a:r>
          </a:p>
          <a:p>
            <a:r>
              <a:rPr lang="en-US" sz="2800" dirty="0" err="1" smtClean="0"/>
              <a:t>InPrivate</a:t>
            </a:r>
            <a:r>
              <a:rPr lang="en-US" sz="2800" dirty="0" smtClean="0"/>
              <a:t> Filtering - Enables you to import and export XML files containing </a:t>
            </a:r>
            <a:r>
              <a:rPr lang="en-US" sz="2800" dirty="0" err="1" smtClean="0"/>
              <a:t>InPrivate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Add-</a:t>
            </a:r>
            <a:r>
              <a:rPr lang="en-US" dirty="0" err="1" smtClean="0"/>
              <a:t>Ons</a:t>
            </a:r>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1295400" y="1676400"/>
            <a:ext cx="6446837" cy="460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2984</Words>
  <Application>Microsoft Office PowerPoint</Application>
  <PresentationFormat>On-screen Show (4:3)</PresentationFormat>
  <Paragraphs>251</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Custom Design</vt:lpstr>
      <vt:lpstr>Working with Applications</vt:lpstr>
      <vt:lpstr>Objectives</vt:lpstr>
      <vt:lpstr>Administering  Internet Explorer</vt:lpstr>
      <vt:lpstr>Configuring Internet Explorer</vt:lpstr>
      <vt:lpstr>Compatibility View</vt:lpstr>
      <vt:lpstr>Add-Ons</vt:lpstr>
      <vt:lpstr>Add-Ons</vt:lpstr>
      <vt:lpstr>Add-Ons</vt:lpstr>
      <vt:lpstr>Managing Add-Ons</vt:lpstr>
      <vt:lpstr>Configuring Search Options</vt:lpstr>
      <vt:lpstr>Configuring Accelerators</vt:lpstr>
      <vt:lpstr>RSS Feeds</vt:lpstr>
      <vt:lpstr>Configuring RSS Feeds</vt:lpstr>
      <vt:lpstr>Printing with IE</vt:lpstr>
      <vt:lpstr>Securing Internet Explorer</vt:lpstr>
      <vt:lpstr>Understanding Protected Mode</vt:lpstr>
      <vt:lpstr>Security Zones</vt:lpstr>
      <vt:lpstr>Security Zones</vt:lpstr>
      <vt:lpstr>Security Zones</vt:lpstr>
      <vt:lpstr>Security Zones</vt:lpstr>
      <vt:lpstr>Configuring Security Zones</vt:lpstr>
      <vt:lpstr>Configuring the SmartScreen Filter</vt:lpstr>
      <vt:lpstr>Using InPrivate Mode</vt:lpstr>
      <vt:lpstr>Using InPrivate Mode</vt:lpstr>
      <vt:lpstr>Configuring Pop-Up Blocker</vt:lpstr>
      <vt:lpstr>Configuring Privacy Settings</vt:lpstr>
      <vt:lpstr>SSL Secure Socket Layer</vt:lpstr>
      <vt:lpstr>Browsing with Certificates</vt:lpstr>
      <vt:lpstr>Configuring application compatibility</vt:lpstr>
      <vt:lpstr>Troubleshooting Program Compatibility</vt:lpstr>
      <vt:lpstr>Setting Compatibility Modes</vt:lpstr>
      <vt:lpstr>Configuring Application Compatibility Policies</vt:lpstr>
      <vt:lpstr>Using the Application Compatibility Toolkit</vt:lpstr>
      <vt:lpstr>Application Compatibility Manager</vt:lpstr>
      <vt:lpstr>Compatibility Administrator</vt:lpstr>
      <vt:lpstr>Internet Explorer Compatibility Test Tool</vt:lpstr>
      <vt:lpstr>Setup Analysis Tool</vt:lpstr>
      <vt:lpstr>Standard User Analyzer</vt:lpstr>
      <vt:lpstr>Using Windows XP Mode</vt:lpstr>
      <vt:lpstr>Configuring Application Restrictions</vt:lpstr>
      <vt:lpstr>Using Software Restriction Policies</vt:lpstr>
      <vt:lpstr>Creating Rules</vt:lpstr>
      <vt:lpstr>Configuring Rule Settings</vt:lpstr>
      <vt:lpstr>Using AppLocker</vt:lpstr>
      <vt:lpstr>Understanding Rule Types</vt:lpstr>
      <vt:lpstr>Understanding Rule Types</vt:lpstr>
      <vt:lpstr>Creating Default Rules</vt:lpstr>
      <vt:lpstr>Creating Rules Automatically</vt:lpstr>
      <vt:lpstr>Creating Rules Manually</vt:lpstr>
      <vt:lpstr>Skills Summary</vt:lpstr>
      <vt:lpstr>Skills Summary (cont.)</vt:lpstr>
      <vt:lpstr>Skills Summary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70-680_Lesson02</dc:title>
  <dc:subject>Installing Windows 7</dc:subject>
  <dc:creator>Katherine James</dc:creator>
  <cp:lastModifiedBy>jbputz</cp:lastModifiedBy>
  <cp:revision>378</cp:revision>
  <dcterms:created xsi:type="dcterms:W3CDTF">2007-01-10T19:14:18Z</dcterms:created>
  <dcterms:modified xsi:type="dcterms:W3CDTF">2012-01-23T15:15:23Z</dcterms:modified>
</cp:coreProperties>
</file>